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4" r:id="rId5"/>
    <p:sldId id="265" r:id="rId6"/>
    <p:sldId id="260" r:id="rId7"/>
    <p:sldId id="261" r:id="rId8"/>
    <p:sldId id="262" r:id="rId9"/>
    <p:sldId id="263" r:id="rId10"/>
    <p:sldId id="266" r:id="rId11"/>
    <p:sldId id="268" r:id="rId12"/>
    <p:sldId id="269" r:id="rId13"/>
    <p:sldId id="271" r:id="rId14"/>
    <p:sldId id="273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344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12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9904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518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487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264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763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617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583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015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268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FB66143-0BC1-4BE4-A3E4-A681AB6C7529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BCDCC6E-499E-4AD8-B592-0B3B2A71FA94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995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71451" y="2391174"/>
            <a:ext cx="10058400" cy="1450757"/>
          </a:xfrm>
        </p:spPr>
        <p:txBody>
          <a:bodyPr/>
          <a:lstStyle/>
          <a:p>
            <a:pPr algn="ctr"/>
            <a:r>
              <a:rPr lang="kk-KZ" altLang="ru-RU" dirty="0">
                <a:latin typeface="Arial" panose="020B0604020202020204" pitchFamily="34" charset="0"/>
              </a:rPr>
              <a:t>ЖЕР </a:t>
            </a:r>
            <a:r>
              <a:rPr lang="kk-KZ" altLang="ru-RU" dirty="0" smtClean="0">
                <a:latin typeface="Arial" panose="020B0604020202020204" pitchFamily="34" charset="0"/>
              </a:rPr>
              <a:t>ҚҰҚЫҚ ҚАТЫНАСТАРЫНЫҢ СУБЪЕКТЛЕР МЕН ОБЪЕКТІЛЕРІ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1138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3428" y="1335598"/>
            <a:ext cx="1078411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ЖЕР </a:t>
            </a:r>
            <a:r>
              <a:rPr lang="kk-KZ" altLang="ru-RU" sz="2400" dirty="0" smtClean="0">
                <a:latin typeface="Arial" panose="020B0604020202020204" pitchFamily="34" charset="0"/>
              </a:rPr>
              <a:t>ҚҰҚЫҚ </a:t>
            </a:r>
            <a:r>
              <a:rPr lang="kk-KZ" altLang="ru-RU" sz="2400" dirty="0">
                <a:latin typeface="Arial" panose="020B0604020202020204" pitchFamily="34" charset="0"/>
              </a:rPr>
              <a:t>ҚАТЫНАСТАРЫ ОБЪЕКТІЛЕРІНІҢ АНЫҚТАМАСЫ:</a:t>
            </a:r>
          </a:p>
          <a:p>
            <a:pPr algn="ctr">
              <a:defRPr/>
            </a:pPr>
            <a:endParaRPr lang="kk-KZ" altLang="ru-RU" sz="2400" dirty="0">
              <a:latin typeface="Arial" panose="020B0604020202020204" pitchFamily="34" charset="0"/>
            </a:endParaRPr>
          </a:p>
          <a:p>
            <a:pPr algn="ctr"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Ол Қазақстан Республикасы аумағы шегіндегі бүкіл жер, онда не </a:t>
            </a:r>
          </a:p>
          <a:p>
            <a:pPr algn="ctr"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орналасқанына және олардың жекелеген субъектілерге бекітіліп </a:t>
            </a:r>
          </a:p>
          <a:p>
            <a:pPr algn="ctr"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берілуінің құқықтық негіздеріне қараған жекелеген жер телімдері, </a:t>
            </a:r>
          </a:p>
          <a:p>
            <a:pPr algn="ctr"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сондай-ақ жер телімдері мен үлестеріне құқықтар болып табылады  </a:t>
            </a:r>
          </a:p>
          <a:p>
            <a:pPr algn="ctr"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(ҚР ЖК 12-бабының 22-тармағы).</a:t>
            </a:r>
            <a:endParaRPr lang="ru-RU" altLang="ru-RU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042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947885" y="1509486"/>
            <a:ext cx="4209143" cy="18868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altLang="ru-RU" sz="2000" dirty="0" smtClean="0">
                <a:solidFill>
                  <a:schemeClr val="tx1"/>
                </a:solidFill>
                <a:latin typeface="Arial" panose="020B0604020202020204" pitchFamily="34" charset="0"/>
              </a:rPr>
              <a:t>ЖЕР ҚҰҚЫҚ ҚАТЫНАСТАРЫНЫҢ ОБЪЕКТІЛЕРІ</a:t>
            </a:r>
          </a:p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305059" y="4870986"/>
            <a:ext cx="2699656" cy="13728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altLang="ru-RU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Сервитут </a:t>
            </a:r>
          </a:p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3623" y="2948604"/>
            <a:ext cx="3026226" cy="14817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altLang="ru-RU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kk-KZ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Меншік құқығы мен жер </a:t>
            </a:r>
          </a:p>
          <a:p>
            <a:pPr algn="ctr">
              <a:defRPr/>
            </a:pPr>
            <a:r>
              <a:rPr lang="kk-KZ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 құқығын қорғау және </a:t>
            </a:r>
          </a:p>
          <a:p>
            <a:pPr algn="ctr">
              <a:defRPr/>
            </a:pPr>
            <a:r>
              <a:rPr lang="kk-KZ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зияндарды өтеу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905825" y="462871"/>
            <a:ext cx="2896279" cy="13728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altLang="ru-RU" sz="2400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kk-KZ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 құқығы қатынастары саласындағы мемлекеттік басқару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306945" y="2948604"/>
            <a:ext cx="2699656" cy="13728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 пайдалану құқығы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04697" y="4870986"/>
            <a:ext cx="2699656" cy="13728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Жерге меншік </a:t>
            </a:r>
          </a:p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80962" y="469260"/>
            <a:ext cx="3212936" cy="13728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alt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 қоры – бұл жер құқығы қатынастарының аса маңызды объектісі</a:t>
            </a:r>
          </a:p>
          <a:p>
            <a:pPr algn="ctr"/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 rot="3130526">
            <a:off x="7597285" y="3631293"/>
            <a:ext cx="626003" cy="444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062130">
            <a:off x="8332313" y="2757864"/>
            <a:ext cx="626003" cy="444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7264425">
            <a:off x="4583737" y="3838012"/>
            <a:ext cx="626003" cy="444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9216177">
            <a:off x="3346031" y="2936249"/>
            <a:ext cx="626003" cy="444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19338277">
            <a:off x="7964799" y="1364097"/>
            <a:ext cx="626003" cy="444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2" name="Стрелка вправо 21"/>
          <p:cNvSpPr/>
          <p:nvPr/>
        </p:nvSpPr>
        <p:spPr>
          <a:xfrm rot="12773847">
            <a:off x="3654797" y="1353461"/>
            <a:ext cx="626003" cy="444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232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3771" y="1374592"/>
            <a:ext cx="10929258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kk-KZ" altLang="ru-RU" sz="2400" dirty="0">
                <a:latin typeface="Arial" panose="020B0604020202020204" pitchFamily="34" charset="0"/>
              </a:rPr>
              <a:t>ЖЕР ҚҰҚЫҒЫ ҚАТЫНАСТАРЫ СУБЪЕКТЛЕРІНІҢ АНЫҚТАМАСЫ:</a:t>
            </a:r>
          </a:p>
          <a:p>
            <a:pPr algn="just">
              <a:buFont typeface="Wingdings" panose="05000000000000000000" pitchFamily="2" charset="2"/>
              <a:buNone/>
            </a:pPr>
            <a:endParaRPr lang="kk-KZ" altLang="ru-RU" sz="2400" dirty="0"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kk-KZ" altLang="ru-RU" dirty="0">
                <a:latin typeface="Arial" panose="020B0604020202020204" pitchFamily="34" charset="0"/>
              </a:rPr>
              <a:t>Ол жер құқығы қатынастарына қатысушылар болып табылатын </a:t>
            </a:r>
            <a:r>
              <a:rPr lang="kk-KZ" altLang="ru-RU" dirty="0" smtClean="0">
                <a:latin typeface="Arial" panose="020B0604020202020204" pitchFamily="34" charset="0"/>
              </a:rPr>
              <a:t>және </a:t>
            </a:r>
            <a:r>
              <a:rPr lang="kk-KZ" altLang="ru-RU" dirty="0">
                <a:latin typeface="Arial" panose="020B0604020202020204" pitchFamily="34" charset="0"/>
              </a:rPr>
              <a:t>соған орай құқықтары бар әрі осы құқық қатынасында </a:t>
            </a:r>
            <a:r>
              <a:rPr lang="kk-KZ" altLang="ru-RU" dirty="0" smtClean="0">
                <a:latin typeface="Arial" panose="020B0604020202020204" pitchFamily="34" charset="0"/>
              </a:rPr>
              <a:t>міндеттер </a:t>
            </a:r>
            <a:r>
              <a:rPr lang="kk-KZ" altLang="ru-RU" dirty="0">
                <a:latin typeface="Arial" panose="020B0604020202020204" pitchFamily="34" charset="0"/>
              </a:rPr>
              <a:t>атқаратын жеке және заңды тұлғалар, сондай-ақ </a:t>
            </a:r>
            <a:r>
              <a:rPr lang="kk-KZ" altLang="ru-RU" dirty="0" smtClean="0">
                <a:latin typeface="Arial" panose="020B0604020202020204" pitchFamily="34" charset="0"/>
              </a:rPr>
              <a:t> мемлекеттер </a:t>
            </a:r>
            <a:r>
              <a:rPr lang="kk-KZ" altLang="ru-RU" dirty="0">
                <a:latin typeface="Arial" panose="020B0604020202020204" pitchFamily="34" charset="0"/>
              </a:rPr>
              <a:t>(ҚР ЖК 12-бабының 38-тармағы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2498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199" y="609600"/>
            <a:ext cx="11255829" cy="548640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kk-KZ" altLang="ru-RU" smtClean="0"/>
              <a:t> </a:t>
            </a:r>
            <a:r>
              <a:rPr lang="kk-KZ" altLang="ru-RU" sz="2800" smtClean="0">
                <a:latin typeface="Arial" panose="020B0604020202020204" pitchFamily="34" charset="0"/>
              </a:rPr>
              <a:t>ЖЕР ҚҰҚЫҒЫ ҚАТЫНАСТАРЫНЫҢ СУБЪЕКТІЛЕРІ</a:t>
            </a:r>
          </a:p>
          <a:p>
            <a:pPr algn="ctr">
              <a:buFont typeface="Wingdings" panose="05000000000000000000" pitchFamily="2" charset="2"/>
              <a:buNone/>
            </a:pPr>
            <a:endParaRPr lang="kk-KZ" altLang="ru-RU" sz="2800" smtClean="0">
              <a:latin typeface="Arial" panose="020B0604020202020204" pitchFamily="34" charset="0"/>
            </a:endParaRPr>
          </a:p>
          <a:p>
            <a:pPr algn="just">
              <a:lnSpc>
                <a:spcPct val="145000"/>
              </a:lnSpc>
              <a:buFont typeface="Wingdings" panose="05000000000000000000" pitchFamily="2" charset="2"/>
              <a:buNone/>
            </a:pPr>
            <a:r>
              <a:rPr lang="kk-KZ" altLang="ru-RU" smtClean="0">
                <a:latin typeface="Arial" panose="020B0604020202020204" pitchFamily="34" charset="0"/>
              </a:rPr>
              <a:t>1. Жер қорының субъектілері</a:t>
            </a:r>
          </a:p>
          <a:p>
            <a:pPr algn="just">
              <a:lnSpc>
                <a:spcPct val="145000"/>
              </a:lnSpc>
              <a:buFont typeface="Wingdings" panose="05000000000000000000" pitchFamily="2" charset="2"/>
              <a:buNone/>
            </a:pPr>
            <a:r>
              <a:rPr lang="kk-KZ" altLang="ru-RU" smtClean="0">
                <a:latin typeface="Arial" panose="020B0604020202020204" pitchFamily="34" charset="0"/>
              </a:rPr>
              <a:t>2. Меншік құқығының субъектілері</a:t>
            </a:r>
          </a:p>
          <a:p>
            <a:pPr algn="just">
              <a:lnSpc>
                <a:spcPct val="145000"/>
              </a:lnSpc>
              <a:buFont typeface="Wingdings" panose="05000000000000000000" pitchFamily="2" charset="2"/>
              <a:buNone/>
            </a:pPr>
            <a:r>
              <a:rPr lang="kk-KZ" altLang="ru-RU" smtClean="0">
                <a:latin typeface="Arial" panose="020B0604020202020204" pitchFamily="34" charset="0"/>
              </a:rPr>
              <a:t>3. Жер қорын мемлекеттік басқару саласындағы субъектілер</a:t>
            </a:r>
          </a:p>
          <a:p>
            <a:pPr algn="just">
              <a:lnSpc>
                <a:spcPct val="145000"/>
              </a:lnSpc>
              <a:buFont typeface="Wingdings" panose="05000000000000000000" pitchFamily="2" charset="2"/>
              <a:buNone/>
            </a:pPr>
            <a:r>
              <a:rPr lang="kk-KZ" altLang="ru-RU" smtClean="0">
                <a:latin typeface="Arial" panose="020B0604020202020204" pitchFamily="34" charset="0"/>
              </a:rPr>
              <a:t>4. Жер пайдалану саласындағы субъектілер</a:t>
            </a:r>
          </a:p>
          <a:p>
            <a:pPr algn="just">
              <a:lnSpc>
                <a:spcPct val="145000"/>
              </a:lnSpc>
              <a:buFont typeface="Wingdings" panose="05000000000000000000" pitchFamily="2" charset="2"/>
              <a:buNone/>
            </a:pPr>
            <a:r>
              <a:rPr lang="kk-KZ" altLang="ru-RU" smtClean="0">
                <a:latin typeface="Arial" panose="020B0604020202020204" pitchFamily="34" charset="0"/>
              </a:rPr>
              <a:t>5. Сервитутқа қатысты жер құқық қатынастарының субъектілері</a:t>
            </a:r>
          </a:p>
          <a:p>
            <a:pPr algn="just">
              <a:lnSpc>
                <a:spcPct val="145000"/>
              </a:lnSpc>
              <a:buFont typeface="Wingdings" panose="05000000000000000000" pitchFamily="2" charset="2"/>
              <a:buNone/>
            </a:pPr>
            <a:r>
              <a:rPr lang="kk-KZ" altLang="ru-RU" smtClean="0">
                <a:latin typeface="Arial" panose="020B0604020202020204" pitchFamily="34" charset="0"/>
              </a:rPr>
              <a:t>6. Жерді қорғау мен жерге меншік иелері мен жер пайдаланушылар құқықтарын қорғаудағы субъектілер </a:t>
            </a:r>
            <a:endParaRPr lang="ru-RU" alt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946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5028" y="551542"/>
            <a:ext cx="2859315" cy="10014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altLang="ru-RU" sz="2400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kk-KZ" altLang="ru-RU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ЖЕР </a:t>
            </a:r>
            <a:r>
              <a:rPr lang="kk-KZ" altLang="ru-RU" sz="2400" dirty="0">
                <a:solidFill>
                  <a:schemeClr val="tx1"/>
                </a:solidFill>
                <a:latin typeface="Arial" panose="020B0604020202020204" pitchFamily="34" charset="0"/>
              </a:rPr>
              <a:t>ҚОРЫНЫҢ </a:t>
            </a:r>
            <a:r>
              <a:rPr lang="kk-KZ" altLang="ru-RU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СУБЪЕКТІЛЕРІ</a:t>
            </a:r>
            <a:endParaRPr lang="kk-KZ" altLang="ru-RU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23050" y="1990957"/>
            <a:ext cx="2850076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kk-KZ" altLang="ru-RU" dirty="0" smtClean="0">
                <a:latin typeface="Arial" panose="020B0604020202020204" pitchFamily="34" charset="0"/>
              </a:rPr>
              <a:t>Қазақстан Республикасы</a:t>
            </a:r>
          </a:p>
          <a:p>
            <a:r>
              <a:rPr lang="kk-KZ" altLang="ru-RU" dirty="0" smtClean="0">
                <a:latin typeface="Arial" panose="020B0604020202020204" pitchFamily="34" charset="0"/>
              </a:rPr>
              <a:t>(мемлекет)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00961" y="2905739"/>
            <a:ext cx="2894254" cy="45653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Орталық атқарушы орган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00961" y="3689160"/>
            <a:ext cx="3643113" cy="45653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Жергілікті мемлекеттік органдар</a:t>
            </a: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1543" y="1052285"/>
            <a:ext cx="348343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08000" y="1052285"/>
            <a:ext cx="45719" cy="28651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639716" y="2152539"/>
            <a:ext cx="319314" cy="3231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611774" y="2972423"/>
            <a:ext cx="319314" cy="3231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608026" y="3755844"/>
            <a:ext cx="319314" cy="3231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391644" y="2825994"/>
            <a:ext cx="981359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әкімдік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74733" y="3417290"/>
            <a:ext cx="5441141" cy="132343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dirty="0" err="1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Азаматтарға</a:t>
            </a:r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үкімет</a:t>
            </a:r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dirty="0" err="1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корпорациясы</a:t>
            </a:r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dirty="0" err="1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акционерлік</a:t>
            </a:r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қоғамының</a:t>
            </a:r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06690" y="2060440"/>
            <a:ext cx="4151265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ҚР ауыл шаруашылығы министрлігі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631323" y="5276335"/>
            <a:ext cx="4502002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ШҚО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5475326" y="3759099"/>
            <a:ext cx="368155" cy="215913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4944074" y="3026049"/>
            <a:ext cx="368155" cy="215913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0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90971" y="2747749"/>
            <a:ext cx="4107543" cy="45653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kk-KZ" altLang="ru-RU" dirty="0" smtClean="0">
                <a:latin typeface="Arial" panose="020B0604020202020204" pitchFamily="34" charset="0"/>
              </a:rPr>
              <a:t>Азаматтар  </a:t>
            </a:r>
            <a:r>
              <a:rPr lang="kk-KZ" altLang="ru-RU" dirty="0">
                <a:latin typeface="Arial" panose="020B0604020202020204" pitchFamily="34" charset="0"/>
              </a:rPr>
              <a:t>(жеке меншік субъектісі</a:t>
            </a:r>
            <a:r>
              <a:rPr lang="kk-KZ" altLang="ru-RU" dirty="0" smtClean="0">
                <a:latin typeface="Arial" panose="020B0604020202020204" pitchFamily="34" charset="0"/>
              </a:rPr>
              <a:t>)</a:t>
            </a:r>
            <a:endParaRPr lang="kk-KZ" altLang="ru-RU" dirty="0"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81355" y="1106425"/>
            <a:ext cx="5829289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МЕНШІК ҚҰҚЫҒЫНЫҢ СУБЪЕКТІЛЕРІ: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4409" y="2357917"/>
            <a:ext cx="3325132" cy="13388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Қазақстан Республикасы (мемлекеттік меншік субъектісі)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35601" y="4196287"/>
            <a:ext cx="4920796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Мемлекеттік емес заңды тұлғалар </a:t>
            </a:r>
            <a:endParaRPr lang="kk-KZ" altLang="ru-RU" dirty="0" smtClean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kk-KZ" altLang="ru-RU" dirty="0" smtClean="0">
                <a:latin typeface="Arial" panose="020B0604020202020204" pitchFamily="34" charset="0"/>
              </a:rPr>
              <a:t>(</a:t>
            </a:r>
            <a:r>
              <a:rPr lang="kk-KZ" altLang="ru-RU" dirty="0">
                <a:latin typeface="Arial" panose="020B0604020202020204" pitchFamily="34" charset="0"/>
              </a:rPr>
              <a:t>жеке меншік субъектісі)</a:t>
            </a:r>
            <a:endParaRPr lang="ru-RU" altLang="ru-RU" dirty="0">
              <a:latin typeface="Arial" panose="020B0604020202020204" pitchFamily="34" charset="0"/>
            </a:endParaRPr>
          </a:p>
        </p:txBody>
      </p:sp>
      <p:cxnSp>
        <p:nvCxnSpPr>
          <p:cNvPr id="7" name="Прямая со стрелкой 6"/>
          <p:cNvCxnSpPr>
            <a:stCxn id="3" idx="2"/>
            <a:endCxn id="2" idx="0"/>
          </p:cNvCxnSpPr>
          <p:nvPr/>
        </p:nvCxnSpPr>
        <p:spPr>
          <a:xfrm>
            <a:off x="6096000" y="1568090"/>
            <a:ext cx="3548743" cy="1179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3" idx="2"/>
          </p:cNvCxnSpPr>
          <p:nvPr/>
        </p:nvCxnSpPr>
        <p:spPr>
          <a:xfrm flipH="1">
            <a:off x="2336800" y="1568090"/>
            <a:ext cx="3759200" cy="7898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3" idx="2"/>
            <a:endCxn id="5" idx="0"/>
          </p:cNvCxnSpPr>
          <p:nvPr/>
        </p:nvCxnSpPr>
        <p:spPr>
          <a:xfrm flipH="1">
            <a:off x="6095999" y="1568090"/>
            <a:ext cx="1" cy="26281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300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91893" y="4034518"/>
            <a:ext cx="6096000" cy="87203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k-KZ" altLang="ru-RU" dirty="0" smtClean="0">
                <a:latin typeface="Arial" panose="020B0604020202020204" pitchFamily="34" charset="0"/>
              </a:rPr>
              <a:t>Жергілікті </a:t>
            </a:r>
            <a:r>
              <a:rPr lang="kk-KZ" altLang="ru-RU" dirty="0">
                <a:latin typeface="Arial" panose="020B0604020202020204" pitchFamily="34" charset="0"/>
              </a:rPr>
              <a:t>мемлекеттік органдар (өкілдік және атқарушы органдар)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7320" y="2559657"/>
            <a:ext cx="4195308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k-KZ" altLang="ru-RU" dirty="0">
                <a:latin typeface="Arial" panose="020B0604020202020204" pitchFamily="34" charset="0"/>
              </a:rPr>
              <a:t>ЖЕР ҚОРЫН МЕМЛЕКЕТТІК БАСҚАРУ САЛАСЫНДАҒЫ </a:t>
            </a:r>
            <a:r>
              <a:rPr lang="kk-KZ" altLang="ru-RU" dirty="0" smtClean="0">
                <a:latin typeface="Arial" panose="020B0604020202020204" pitchFamily="34" charset="0"/>
              </a:rPr>
              <a:t>СУБЪЕКТІЛЕР</a:t>
            </a:r>
            <a:endParaRPr lang="kk-KZ" altLang="ru-RU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00864" y="968187"/>
            <a:ext cx="4054251" cy="45653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Қазақстан Республикасының Үкіметі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08669" y="1886999"/>
            <a:ext cx="5662448" cy="45653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kk-KZ" altLang="ru-RU" dirty="0" smtClean="0">
                <a:latin typeface="Arial" panose="020B0604020202020204" pitchFamily="34" charset="0"/>
              </a:rPr>
              <a:t>Жер </a:t>
            </a:r>
            <a:r>
              <a:rPr lang="kk-KZ" altLang="ru-RU" dirty="0">
                <a:latin typeface="Arial" panose="020B0604020202020204" pitchFamily="34" charset="0"/>
              </a:rPr>
              <a:t>ресурстарын басқару жөніндегі орталық орган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79990" y="2805811"/>
            <a:ext cx="6096000" cy="87203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Жер ресурстарын басқару жөніндегі жергілікті жерлердегі органдар</a:t>
            </a: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4901023" y="968187"/>
            <a:ext cx="580572" cy="393836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803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79542" y="2391647"/>
            <a:ext cx="3048000" cy="87203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k-KZ" altLang="ru-RU" dirty="0" smtClean="0">
                <a:latin typeface="Arial" panose="020B0604020202020204" pitchFamily="34" charset="0"/>
              </a:rPr>
              <a:t>Бастапқы </a:t>
            </a:r>
            <a:r>
              <a:rPr lang="kk-KZ" altLang="ru-RU" dirty="0">
                <a:latin typeface="Arial" panose="020B0604020202020204" pitchFamily="34" charset="0"/>
              </a:rPr>
              <a:t>және кейінгі жер пайдаланушылар</a:t>
            </a: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87320" y="874877"/>
            <a:ext cx="570444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kk-KZ" altLang="ru-RU" dirty="0">
                <a:latin typeface="Arial" panose="020B0604020202020204" pitchFamily="34" charset="0"/>
              </a:rPr>
              <a:t>ЖЕР ПАЙДАЛАНУ САЛАСЫНДАҒЫ СУБЪЕКТІЛЕР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9489" y="2369258"/>
            <a:ext cx="3701597" cy="87203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Мемлекеттік және мемлекеттік емес жер пайдаланушылар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23029" y="4106807"/>
            <a:ext cx="2895600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k-KZ" altLang="ru-RU" dirty="0" smtClean="0">
                <a:latin typeface="Arial" panose="020B0604020202020204" pitchFamily="34" charset="0"/>
              </a:rPr>
              <a:t>Жеке </a:t>
            </a:r>
            <a:r>
              <a:rPr lang="kk-KZ" altLang="ru-RU" dirty="0">
                <a:latin typeface="Arial" panose="020B0604020202020204" pitchFamily="34" charset="0"/>
              </a:rPr>
              <a:t>және заңды </a:t>
            </a:r>
            <a:endParaRPr lang="kk-KZ" altLang="ru-RU" dirty="0" smtClean="0"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kk-KZ" altLang="ru-RU" dirty="0" smtClean="0">
                <a:latin typeface="Arial" panose="020B0604020202020204" pitchFamily="34" charset="0"/>
              </a:rPr>
              <a:t>тұлғалар</a:t>
            </a:r>
            <a:endParaRPr lang="kk-KZ" altLang="ru-RU" dirty="0"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03999" y="2369258"/>
            <a:ext cx="3346487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Ұлттық және шетелдік жер пайдаланушылар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081636" y="4106807"/>
            <a:ext cx="2666756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Тұрақты және </a:t>
            </a:r>
            <a:r>
              <a:rPr lang="kk-KZ" altLang="ru-RU" dirty="0" smtClean="0">
                <a:latin typeface="Arial" panose="020B0604020202020204" pitchFamily="34" charset="0"/>
              </a:rPr>
              <a:t>уақытша</a:t>
            </a:r>
          </a:p>
          <a:p>
            <a:pPr algn="ctr">
              <a:lnSpc>
                <a:spcPct val="150000"/>
              </a:lnSpc>
              <a:defRPr/>
            </a:pPr>
            <a:r>
              <a:rPr lang="kk-KZ" altLang="ru-RU" dirty="0" smtClean="0">
                <a:latin typeface="Arial" panose="020B0604020202020204" pitchFamily="34" charset="0"/>
              </a:rPr>
              <a:t> </a:t>
            </a:r>
            <a:r>
              <a:rPr lang="kk-KZ" altLang="ru-RU" dirty="0">
                <a:latin typeface="Arial" panose="020B0604020202020204" pitchFamily="34" charset="0"/>
              </a:rPr>
              <a:t>пайдаланушылар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49714" y="1666967"/>
            <a:ext cx="869405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2670629" y="1727200"/>
            <a:ext cx="435428" cy="508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9985828" y="1727200"/>
            <a:ext cx="435428" cy="508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6259528" y="1786972"/>
            <a:ext cx="435428" cy="508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4247364" y="1786971"/>
            <a:ext cx="435428" cy="20012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8197300" y="1727200"/>
            <a:ext cx="435428" cy="20012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685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761999" y="765630"/>
            <a:ext cx="5058230" cy="556260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kk-KZ" altLang="ru-RU" b="1" dirty="0" smtClean="0">
                <a:latin typeface="Arial" panose="020B0604020202020204" pitchFamily="34" charset="0"/>
              </a:rPr>
              <a:t>Сервитутқа қатысты жер құқық қатынастарының субъектілері:</a:t>
            </a:r>
          </a:p>
          <a:p>
            <a:pPr algn="ctr">
              <a:buFont typeface="Wingdings" panose="05000000000000000000" pitchFamily="2" charset="2"/>
              <a:buNone/>
            </a:pPr>
            <a:endParaRPr lang="kk-KZ" altLang="ru-RU" b="1" dirty="0" smtClean="0">
              <a:latin typeface="Arial" panose="020B0604020202020204" pitchFamily="34" charset="0"/>
            </a:endParaRPr>
          </a:p>
          <a:p>
            <a:pPr algn="ctr">
              <a:buFont typeface="Wingdings" panose="05000000000000000000" pitchFamily="2" charset="2"/>
              <a:buNone/>
            </a:pPr>
            <a:endParaRPr lang="kk-KZ" altLang="ru-RU" sz="2800" dirty="0" smtClean="0"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kk-KZ" altLang="ru-RU" dirty="0" smtClean="0">
                <a:latin typeface="Arial" panose="020B0604020202020204" pitchFamily="34" charset="0"/>
              </a:rPr>
              <a:t>     Жер туралы заңнамада көзделген тәртіпке сәйкес, бөтен жер телімін шектеулі пайдаланудың бөтен меншік иелері мен жер пайдаланушылары табылады</a:t>
            </a: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2935514" y="1973941"/>
            <a:ext cx="711200" cy="406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277429" y="765630"/>
            <a:ext cx="5595257" cy="4082143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kk-KZ" altLang="ru-RU" b="1" dirty="0" smtClean="0">
                <a:latin typeface="Arial" panose="020B0604020202020204" pitchFamily="34" charset="0"/>
              </a:rPr>
              <a:t>Жерді қорғау мен жерге меншік иелері және жер пайдаланушылар құқықтарын қорғаудағы субъектілер:</a:t>
            </a:r>
          </a:p>
          <a:p>
            <a:pPr algn="ctr">
              <a:buFont typeface="Wingdings" panose="05000000000000000000" pitchFamily="2" charset="2"/>
              <a:buNone/>
            </a:pPr>
            <a:endParaRPr lang="kk-KZ" altLang="ru-RU" b="1" dirty="0" smtClean="0">
              <a:latin typeface="Arial" panose="020B0604020202020204" pitchFamily="34" charset="0"/>
            </a:endParaRPr>
          </a:p>
          <a:p>
            <a:pPr algn="ctr">
              <a:buFont typeface="Wingdings" panose="05000000000000000000" pitchFamily="2" charset="2"/>
              <a:buNone/>
            </a:pPr>
            <a:endParaRPr lang="kk-KZ" altLang="ru-RU" b="1" dirty="0" smtClean="0">
              <a:latin typeface="Arial" panose="020B060402020202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kk-KZ" altLang="ru-RU" dirty="0" smtClean="0">
                <a:latin typeface="Arial" panose="020B0604020202020204" pitchFamily="34" charset="0"/>
              </a:rPr>
              <a:t>        Мемлекеттік бақылау органдары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kk-KZ" altLang="ru-RU" dirty="0" smtClean="0">
                <a:latin typeface="Arial" panose="020B0604020202020204" pitchFamily="34" charset="0"/>
              </a:rPr>
              <a:t>Лауазымды тұлғалар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kk-KZ" altLang="ru-RU" dirty="0" smtClean="0">
                <a:latin typeface="Arial" panose="020B0604020202020204" pitchFamily="34" charset="0"/>
              </a:rPr>
              <a:t>Құқық қорғау органдары</a:t>
            </a: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8719457" y="1973941"/>
            <a:ext cx="711200" cy="406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158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199" y="533400"/>
            <a:ext cx="10892971" cy="556260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kk-KZ" altLang="ru-RU" sz="2400" dirty="0" smtClean="0">
                <a:latin typeface="Arial" panose="020B0604020202020204" pitchFamily="34" charset="0"/>
              </a:rPr>
              <a:t>ЖЕР ҚОРЫ САНАТТАРЫ БОЙЫНША ЖЕР ҚАТЫНАСТАРЫНЫҢ СУБЪЕКТІЛЕРІ:</a:t>
            </a:r>
          </a:p>
          <a:p>
            <a:pPr algn="ctr">
              <a:buFont typeface="Wingdings" panose="05000000000000000000" pitchFamily="2" charset="2"/>
              <a:buNone/>
            </a:pPr>
            <a:endParaRPr lang="kk-KZ" altLang="ru-RU" sz="2800" dirty="0" smtClean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None/>
            </a:pPr>
            <a:r>
              <a:rPr lang="kk-KZ" altLang="ru-RU" dirty="0" smtClean="0">
                <a:latin typeface="Arial" panose="020B0604020202020204" pitchFamily="34" charset="0"/>
              </a:rPr>
              <a:t>а) Ауыл шаруашылығы мақсатындағы жерлер субъектілері</a:t>
            </a:r>
          </a:p>
          <a:p>
            <a:pPr algn="just">
              <a:buFont typeface="Wingdings" panose="05000000000000000000" pitchFamily="2" charset="2"/>
              <a:buNone/>
            </a:pPr>
            <a:r>
              <a:rPr lang="kk-KZ" altLang="ru-RU" dirty="0" smtClean="0">
                <a:latin typeface="Arial" panose="020B0604020202020204" pitchFamily="34" charset="0"/>
              </a:rPr>
              <a:t>ә) Елді мекен жері субъектілері</a:t>
            </a:r>
          </a:p>
          <a:p>
            <a:pPr algn="just">
              <a:buFont typeface="Wingdings" panose="05000000000000000000" pitchFamily="2" charset="2"/>
              <a:buNone/>
            </a:pPr>
            <a:r>
              <a:rPr lang="kk-KZ" altLang="ru-RU" dirty="0" smtClean="0">
                <a:latin typeface="Arial" panose="020B0604020202020204" pitchFamily="34" charset="0"/>
              </a:rPr>
              <a:t>б) </a:t>
            </a:r>
            <a:r>
              <a:rPr lang="kk-KZ" altLang="ru-RU" b="1" dirty="0" smtClean="0">
                <a:latin typeface="Arial" panose="020B0604020202020204" pitchFamily="34" charset="0"/>
              </a:rPr>
              <a:t>Өнеркәсіп, байланыс, қорғаныс жері және ауыл шаруашылығынан өзге мақсатқа арналған жерлер субъектілері</a:t>
            </a:r>
          </a:p>
          <a:p>
            <a:pPr algn="just">
              <a:buFont typeface="Wingdings" panose="05000000000000000000" pitchFamily="2" charset="2"/>
              <a:buNone/>
            </a:pPr>
            <a:r>
              <a:rPr lang="kk-KZ" altLang="ru-RU" dirty="0" smtClean="0">
                <a:latin typeface="Arial" panose="020B0604020202020204" pitchFamily="34" charset="0"/>
              </a:rPr>
              <a:t>в) Ерекше қорғалатын табиғи аумақ жерлерінің субъектілері</a:t>
            </a:r>
          </a:p>
          <a:p>
            <a:pPr algn="just">
              <a:buFont typeface="Wingdings" panose="05000000000000000000" pitchFamily="2" charset="2"/>
              <a:buNone/>
            </a:pPr>
            <a:r>
              <a:rPr lang="kk-KZ" altLang="ru-RU" dirty="0" smtClean="0">
                <a:latin typeface="Arial" panose="020B0604020202020204" pitchFamily="34" charset="0"/>
              </a:rPr>
              <a:t>г) Орман қоры жерлеріндегі жер пайдалану субъектілері</a:t>
            </a:r>
          </a:p>
          <a:p>
            <a:pPr algn="just">
              <a:buFont typeface="Wingdings" panose="05000000000000000000" pitchFamily="2" charset="2"/>
              <a:buNone/>
            </a:pPr>
            <a:r>
              <a:rPr lang="kk-KZ" altLang="ru-RU" dirty="0" smtClean="0">
                <a:latin typeface="Arial" panose="020B0604020202020204" pitchFamily="34" charset="0"/>
              </a:rPr>
              <a:t>д) Су қоры жерлеріндегі меншік құқығының субъектілері</a:t>
            </a:r>
          </a:p>
          <a:p>
            <a:pPr algn="just">
              <a:buFont typeface="Wingdings" panose="05000000000000000000" pitchFamily="2" charset="2"/>
              <a:buNone/>
            </a:pPr>
            <a:r>
              <a:rPr lang="kk-KZ" altLang="ru-RU" dirty="0" smtClean="0">
                <a:latin typeface="Arial" panose="020B0604020202020204" pitchFamily="34" charset="0"/>
              </a:rPr>
              <a:t>е) Босалқы жерлердің субъектілері</a:t>
            </a:r>
            <a:endParaRPr lang="ru-RU" alt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084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609600"/>
            <a:ext cx="4985657" cy="548640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kk-KZ" altLang="ru-RU" b="1" dirty="0" smtClean="0">
                <a:latin typeface="Arial" panose="020B0604020202020204" pitchFamily="34" charset="0"/>
              </a:rPr>
              <a:t>Ауыл шаруашылығы мақсатындағы жерлер субъектілері:</a:t>
            </a:r>
          </a:p>
          <a:p>
            <a:pPr algn="ctr">
              <a:buFont typeface="Wingdings" panose="05000000000000000000" pitchFamily="2" charset="2"/>
              <a:buNone/>
            </a:pPr>
            <a:endParaRPr lang="kk-KZ" altLang="ru-RU" sz="2800" dirty="0" smtClean="0">
              <a:latin typeface="Arial" panose="020B0604020202020204" pitchFamily="34" charset="0"/>
            </a:endParaRPr>
          </a:p>
          <a:p>
            <a:pPr algn="ctr">
              <a:buFont typeface="Wingdings" panose="05000000000000000000" pitchFamily="2" charset="2"/>
              <a:buNone/>
            </a:pPr>
            <a:endParaRPr lang="kk-KZ" altLang="ru-RU" sz="2800" dirty="0" smtClean="0">
              <a:latin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k-KZ" altLang="ru-RU" dirty="0" smtClean="0">
                <a:latin typeface="Arial" panose="020B0604020202020204" pitchFamily="34" charset="0"/>
              </a:rPr>
              <a:t>Шаруа (фермер) қожалқтары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k-KZ" altLang="ru-RU" dirty="0" smtClean="0">
                <a:latin typeface="Arial" panose="020B0604020202020204" pitchFamily="34" charset="0"/>
              </a:rPr>
              <a:t>Өзіндік қосалқы шаруашылыққа, бағбандыққа және саяжай құрылысына арналған жерлердің жеке меншік иелері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k-KZ" altLang="ru-RU" dirty="0" smtClean="0">
                <a:latin typeface="Arial" panose="020B0604020202020204" pitchFamily="34" charset="0"/>
              </a:rPr>
              <a:t>Ауыл шаруашылық мақсатындағы жерлерді жалға берушілер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k-KZ" altLang="ru-RU" dirty="0" smtClean="0">
                <a:latin typeface="Arial" panose="020B0604020202020204" pitchFamily="34" charset="0"/>
              </a:rPr>
              <a:t>Оралмандар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k-KZ" altLang="ru-RU" dirty="0" smtClean="0">
                <a:latin typeface="Arial" panose="020B0604020202020204" pitchFamily="34" charset="0"/>
              </a:rPr>
              <a:t>Заңнамада көзделген басқа да тұлғалар</a:t>
            </a: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987143" y="571500"/>
            <a:ext cx="5217886" cy="556260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kk-KZ" altLang="ru-RU" b="1" dirty="0" smtClean="0">
                <a:latin typeface="Arial" panose="020B0604020202020204" pitchFamily="34" charset="0"/>
              </a:rPr>
              <a:t>Елді мекендер жері субъектілері</a:t>
            </a:r>
            <a:r>
              <a:rPr lang="kk-KZ" altLang="ru-RU" sz="2800" dirty="0" smtClean="0">
                <a:latin typeface="Arial" panose="020B0604020202020204" pitchFamily="34" charset="0"/>
              </a:rPr>
              <a:t>:</a:t>
            </a:r>
          </a:p>
          <a:p>
            <a:pPr algn="ctr">
              <a:buFont typeface="Wingdings" panose="05000000000000000000" pitchFamily="2" charset="2"/>
              <a:buNone/>
            </a:pPr>
            <a:endParaRPr lang="kk-KZ" altLang="ru-RU" sz="2800" dirty="0" smtClean="0">
              <a:latin typeface="Arial" panose="020B0604020202020204" pitchFamily="34" charset="0"/>
            </a:endParaRPr>
          </a:p>
          <a:p>
            <a:pPr algn="ctr">
              <a:buFont typeface="Wingdings" panose="05000000000000000000" pitchFamily="2" charset="2"/>
              <a:buNone/>
            </a:pPr>
            <a:endParaRPr lang="kk-KZ" altLang="ru-RU" sz="2800" dirty="0" smtClean="0">
              <a:latin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k-KZ" altLang="ru-RU" dirty="0" smtClean="0">
                <a:latin typeface="Arial" panose="020B0604020202020204" pitchFamily="34" charset="0"/>
              </a:rPr>
              <a:t>Елді мекен жерлеріне деген жеке меншік иелері: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kk-KZ" altLang="ru-RU" dirty="0" smtClean="0">
                <a:latin typeface="Arial" panose="020B0604020202020204" pitchFamily="34" charset="0"/>
              </a:rPr>
              <a:t>     (жеке тұлғалар мен мемлекеттік емес заңды тұлғалар)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k-KZ" altLang="ru-RU" dirty="0" smtClean="0">
                <a:latin typeface="Arial" panose="020B0604020202020204" pitchFamily="34" charset="0"/>
              </a:rPr>
              <a:t>Елді мекен жерлеріне деген мемлекеттік меншік иелері: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kk-KZ" altLang="ru-RU" dirty="0" smtClean="0">
                <a:latin typeface="Arial" panose="020B0604020202020204" pitchFamily="34" charset="0"/>
              </a:rPr>
              <a:t>    (мемлекеттік заңды тұлғалар мен жергілікті мемлекеттік органдар)</a:t>
            </a: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2496457" y="1654629"/>
            <a:ext cx="638629" cy="3918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8483600" y="1654628"/>
            <a:ext cx="638629" cy="3918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108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1" y="609600"/>
            <a:ext cx="5130800" cy="548640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kk-KZ" altLang="ru-RU" b="1" dirty="0" smtClean="0">
                <a:latin typeface="Arial" panose="020B0604020202020204" pitchFamily="34" charset="0"/>
              </a:rPr>
              <a:t>Өнеркәсіп, байланыс, қорғаныс жері және ауыл шаруашылығынан өзге мақсатқа арналған жерлер субъектілері: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kk-KZ" altLang="ru-RU" sz="2800" dirty="0" smtClean="0">
              <a:latin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kk-KZ" altLang="ru-RU" sz="2800" dirty="0" smtClean="0">
              <a:latin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k-KZ" altLang="ru-RU" dirty="0" smtClean="0">
                <a:latin typeface="Arial" panose="020B0604020202020204" pitchFamily="34" charset="0"/>
              </a:rPr>
              <a:t>Қазақстан Республикасының министрліктері мен ведомстволары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k-KZ" altLang="ru-RU" dirty="0" smtClean="0">
                <a:latin typeface="Arial" panose="020B0604020202020204" pitchFamily="34" charset="0"/>
              </a:rPr>
              <a:t>Азаматтар мен заңды тұлғалар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k-KZ" altLang="ru-RU" dirty="0" smtClean="0">
                <a:latin typeface="Arial" panose="020B0604020202020204" pitchFamily="34" charset="0"/>
              </a:rPr>
              <a:t>Сауда, халыққа қызмет көрсету  саласында ауыл шаруашылық өндірісімен айналысатын кәсіпкерлер (шаруа (фермер) қожалқтары, өзіндік қосалқы шаруашылықтардың иелері)</a:t>
            </a: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154057" y="609600"/>
            <a:ext cx="5225143" cy="548640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kk-KZ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Ерекше қорғалатын табиғи аумақ жерлерінің субъектілері: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kk-KZ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kk-KZ" alt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kk-KZ" alt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kk-KZ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Бұл жерлер толығымен мемлекет меншігінде болады, оларды алып қоюға, жер пайдалануына қатысты мәмілелер жасауға жол берілмейді. Бұл жерлерді қорғауды жүзеге асыратын тұлғалар және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kk-KZ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иелері болып мемлекеттік заңды тұлғалар – қорықтардың, ұлттық табиғи және басқа да парктардың және ерекше қорғалатын табиғи аумақ мекемелерінің әкімшіліктері табылады.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2641600" y="2090057"/>
            <a:ext cx="537029" cy="3918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8766628" y="1894114"/>
            <a:ext cx="537029" cy="3918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483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609600"/>
            <a:ext cx="4361543" cy="548640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kk-KZ" altLang="ru-RU" b="1" dirty="0" smtClean="0">
                <a:latin typeface="Arial" panose="020B0604020202020204" pitchFamily="34" charset="0"/>
              </a:rPr>
              <a:t>Орман қоры жерлеріндегі жер пайдалану субъектілері</a:t>
            </a:r>
            <a:r>
              <a:rPr lang="kk-KZ" altLang="ru-RU" sz="2800" dirty="0" smtClean="0">
                <a:latin typeface="Arial" panose="020B0604020202020204" pitchFamily="34" charset="0"/>
              </a:rPr>
              <a:t>: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kk-KZ" altLang="ru-RU" sz="2800" dirty="0" smtClean="0">
              <a:latin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kk-KZ" altLang="ru-RU" sz="2800" dirty="0">
              <a:latin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kk-KZ" altLang="ru-RU" sz="2800" dirty="0" smtClean="0">
              <a:latin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k-KZ" altLang="ru-RU" dirty="0" smtClean="0">
                <a:latin typeface="Arial" panose="020B0604020202020204" pitchFamily="34" charset="0"/>
              </a:rPr>
              <a:t>Мемлекет (тұрақты жер пайдаланушы)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k-KZ" altLang="ru-RU" dirty="0" smtClean="0">
                <a:latin typeface="Arial" panose="020B0604020202020204" pitchFamily="34" charset="0"/>
              </a:rPr>
              <a:t>Мемлекеттік ұйымдар (орман шаруашылығмен айналысатын)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k-KZ" altLang="ru-RU" dirty="0" smtClean="0">
                <a:latin typeface="Arial" panose="020B0604020202020204" pitchFamily="34" charset="0"/>
              </a:rPr>
              <a:t>Жеке тұлғалар (жасанды орман иелері)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k-KZ" altLang="ru-RU" dirty="0" smtClean="0">
                <a:latin typeface="Arial" panose="020B0604020202020204" pitchFamily="34" charset="0"/>
              </a:rPr>
              <a:t>Мемлекеттік емес заңды тұлғалар (жасанды орман иелері)</a:t>
            </a: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016172" y="609600"/>
            <a:ext cx="5145313" cy="548640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kk-KZ" altLang="ru-RU" b="1" dirty="0" smtClean="0">
                <a:latin typeface="Arial" panose="020B0604020202020204" pitchFamily="34" charset="0"/>
              </a:rPr>
              <a:t>Су қоры жерлеріндегі меншік құқығының субъектілері: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kk-KZ" altLang="ru-RU" sz="2800" dirty="0" smtClean="0">
              <a:latin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kk-KZ" altLang="ru-RU" sz="2800" dirty="0">
              <a:latin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kk-KZ" altLang="ru-RU" sz="2800" dirty="0" smtClean="0">
              <a:latin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k-KZ" altLang="ru-RU" dirty="0" smtClean="0">
                <a:latin typeface="Arial" panose="020B0604020202020204" pitchFamily="34" charset="0"/>
              </a:rPr>
              <a:t>Мемлекет (су айдындарының иесі)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k-KZ" altLang="ru-RU" dirty="0" smtClean="0">
                <a:latin typeface="Arial" panose="020B0604020202020204" pitchFamily="34" charset="0"/>
              </a:rPr>
              <a:t>Азаматтар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k-KZ" altLang="ru-RU" dirty="0" smtClean="0">
                <a:latin typeface="Arial" panose="020B0604020202020204" pitchFamily="34" charset="0"/>
              </a:rPr>
              <a:t>Мемлекеттік емес заңды тұлғалар </a:t>
            </a: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2365829" y="1799771"/>
            <a:ext cx="624114" cy="4209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8469087" y="1799770"/>
            <a:ext cx="624114" cy="4209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771437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112</TotalTime>
  <Words>649</Words>
  <Application>Microsoft Office PowerPoint</Application>
  <PresentationFormat>Широкоэкранный</PresentationFormat>
  <Paragraphs>119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Ретро</vt:lpstr>
      <vt:lpstr>ЖЕР ҚҰҚЫҚ ҚАТЫНАСТАРЫНЫҢ СУБЪЕКТЛЕР МЕН ОБЪЕКТІЛЕРІ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ЖЕР ҚҰҚЫҒЫ ҚАТЫНАСТАРЫ</dc:title>
  <dc:creator>user</dc:creator>
  <cp:lastModifiedBy>user</cp:lastModifiedBy>
  <cp:revision>15</cp:revision>
  <dcterms:created xsi:type="dcterms:W3CDTF">2019-09-17T15:23:39Z</dcterms:created>
  <dcterms:modified xsi:type="dcterms:W3CDTF">2020-08-31T09:28:15Z</dcterms:modified>
</cp:coreProperties>
</file>